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0" d="100"/>
          <a:sy n="150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4191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upvision.s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046" y="0"/>
            <a:ext cx="3474720" cy="5143500"/>
          </a:xfrm>
          <a:prstGeom prst="rect">
            <a:avLst/>
          </a:prstGeom>
          <a:solidFill>
            <a:srgbClr val="EC1B3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" y="272998"/>
            <a:ext cx="3108960" cy="9601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74320" y="1463040"/>
            <a:ext cx="29260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Digitálny marketing</a:t>
            </a:r>
            <a:endParaRPr lang="en-US" sz="20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ktorý zarába.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274320" y="2834640"/>
            <a:ext cx="2651760" cy="384048"/>
          </a:xfrm>
          <a:prstGeom prst="roundRect">
            <a:avLst>
              <a:gd name="adj" fmla="val 19048"/>
            </a:avLst>
          </a:prstGeom>
          <a:solidFill>
            <a:srgbClr val="FFFFFF">
              <a:alpha val="8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sp>
        <p:nvSpPr>
          <p:cNvPr id="6" name="Text 3"/>
          <p:cNvSpPr/>
          <p:nvPr/>
        </p:nvSpPr>
        <p:spPr>
          <a:xfrm>
            <a:off x="274320" y="2834640"/>
            <a:ext cx="2651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🌞  LETNÁ AKCIA 202</a:t>
            </a:r>
            <a:r>
              <a:rPr lang="sk-SK" sz="11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749040" y="777240"/>
            <a:ext cx="512064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Webová stránka</a:t>
            </a:r>
            <a:endParaRPr lang="en-US" sz="48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zdarma.</a:t>
            </a:r>
            <a:endParaRPr lang="en-US" sz="4800" dirty="0"/>
          </a:p>
        </p:txBody>
      </p:sp>
      <p:sp>
        <p:nvSpPr>
          <p:cNvPr id="8" name="Shape 5"/>
          <p:cNvSpPr/>
          <p:nvPr/>
        </p:nvSpPr>
        <p:spPr>
          <a:xfrm>
            <a:off x="3749040" y="2907792"/>
            <a:ext cx="4937760" cy="0"/>
          </a:xfrm>
          <a:prstGeom prst="line">
            <a:avLst/>
          </a:prstGeom>
          <a:noFill/>
          <a:ln w="12700">
            <a:solidFill>
              <a:srgbClr val="374151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sp>
        <p:nvSpPr>
          <p:cNvPr id="9" name="Text 6"/>
          <p:cNvSpPr/>
          <p:nvPr/>
        </p:nvSpPr>
        <p:spPr>
          <a:xfrm>
            <a:off x="3749040" y="30175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Správa social media a Google Ads kampane.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3749040" y="356616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Akcia platí do 31. 8. 2026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3749040" y="3913632"/>
            <a:ext cx="5120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Certifikovaný Google Partner  ·  4.8★ na Clutch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EC1B3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45720"/>
            <a:ext cx="18288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694944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Letná akcia – čo získate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57200" y="117043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Spustite marketing naplno a webová stránka je naša starosť.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457200" y="1572768"/>
            <a:ext cx="2743200" cy="3337560"/>
          </a:xfrm>
          <a:prstGeom prst="roundRect">
            <a:avLst>
              <a:gd name="adj" fmla="val 4000"/>
            </a:avLst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k-SK"/>
          </a:p>
        </p:txBody>
      </p:sp>
      <p:sp>
        <p:nvSpPr>
          <p:cNvPr id="7" name="Shape 4"/>
          <p:cNvSpPr/>
          <p:nvPr/>
        </p:nvSpPr>
        <p:spPr>
          <a:xfrm>
            <a:off x="594360" y="1691640"/>
            <a:ext cx="530352" cy="530352"/>
          </a:xfrm>
          <a:prstGeom prst="ellipse">
            <a:avLst/>
          </a:prstGeom>
          <a:solidFill>
            <a:srgbClr val="EC1B3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" y="1764792"/>
            <a:ext cx="384048" cy="38404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66928" y="2295144"/>
            <a:ext cx="2514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EC1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SOCIÁLNE SIETE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566928" y="2496312"/>
            <a:ext cx="2514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Správa social media</a:t>
            </a:r>
            <a:endParaRPr lang="en-US" sz="14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" y="2926080"/>
            <a:ext cx="182880" cy="18288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41248" y="2889504"/>
            <a:ext cx="2331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Obsahová stratégia na mieru</a:t>
            </a:r>
            <a:endParaRPr lang="en-US" sz="11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" y="3328416"/>
            <a:ext cx="182880" cy="18288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41248" y="3291840"/>
            <a:ext cx="2331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Pravidelné príspevky a stories</a:t>
            </a:r>
            <a:endParaRPr lang="en-US" sz="11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" y="3730752"/>
            <a:ext cx="182880" cy="18288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41248" y="3694176"/>
            <a:ext cx="2331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Grafické spracovanie obsahu</a:t>
            </a:r>
            <a:endParaRPr lang="en-US" sz="110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" y="4133088"/>
            <a:ext cx="182880" cy="182880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841248" y="4096512"/>
            <a:ext cx="2331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Mesačný report výsledkov</a:t>
            </a:r>
            <a:endParaRPr lang="en-US" sz="1100" dirty="0"/>
          </a:p>
        </p:txBody>
      </p:sp>
      <p:sp>
        <p:nvSpPr>
          <p:cNvPr id="19" name="Shape 11"/>
          <p:cNvSpPr/>
          <p:nvPr/>
        </p:nvSpPr>
        <p:spPr>
          <a:xfrm>
            <a:off x="3337560" y="1572768"/>
            <a:ext cx="2743200" cy="3337560"/>
          </a:xfrm>
          <a:prstGeom prst="roundRect">
            <a:avLst>
              <a:gd name="adj" fmla="val 4000"/>
            </a:avLst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k-SK"/>
          </a:p>
        </p:txBody>
      </p:sp>
      <p:sp>
        <p:nvSpPr>
          <p:cNvPr id="20" name="Shape 12"/>
          <p:cNvSpPr/>
          <p:nvPr/>
        </p:nvSpPr>
        <p:spPr>
          <a:xfrm>
            <a:off x="3474720" y="1691640"/>
            <a:ext cx="530352" cy="530352"/>
          </a:xfrm>
          <a:prstGeom prst="ellipse">
            <a:avLst/>
          </a:prstGeom>
          <a:solidFill>
            <a:srgbClr val="1D4ED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7872" y="1764792"/>
            <a:ext cx="384048" cy="384048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3447288" y="2295144"/>
            <a:ext cx="2514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ADS</a:t>
            </a:r>
            <a:endParaRPr lang="en-US" sz="900" dirty="0"/>
          </a:p>
        </p:txBody>
      </p:sp>
      <p:sp>
        <p:nvSpPr>
          <p:cNvPr id="23" name="Text 14"/>
          <p:cNvSpPr/>
          <p:nvPr/>
        </p:nvSpPr>
        <p:spPr>
          <a:xfrm>
            <a:off x="3447288" y="2496312"/>
            <a:ext cx="2514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Ads kampane</a:t>
            </a:r>
            <a:endParaRPr lang="en-US" sz="1400" dirty="0"/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720" y="2926080"/>
            <a:ext cx="182880" cy="182880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3721608" y="2889504"/>
            <a:ext cx="2331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Nastavenie a spustenie kampaní</a:t>
            </a:r>
            <a:endParaRPr lang="en-US" sz="1100" dirty="0"/>
          </a:p>
        </p:txBody>
      </p:sp>
      <p:pic>
        <p:nvPicPr>
          <p:cNvPr id="26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720" y="3328416"/>
            <a:ext cx="182880" cy="182880"/>
          </a:xfrm>
          <a:prstGeom prst="rect">
            <a:avLst/>
          </a:prstGeom>
        </p:spPr>
      </p:pic>
      <p:sp>
        <p:nvSpPr>
          <p:cNvPr id="27" name="Text 16"/>
          <p:cNvSpPr/>
          <p:nvPr/>
        </p:nvSpPr>
        <p:spPr>
          <a:xfrm>
            <a:off x="3721608" y="3291840"/>
            <a:ext cx="2331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Priebežná optimalizácia</a:t>
            </a:r>
            <a:endParaRPr lang="en-US" sz="1100" dirty="0"/>
          </a:p>
        </p:txBody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720" y="3730752"/>
            <a:ext cx="182880" cy="182880"/>
          </a:xfrm>
          <a:prstGeom prst="rect">
            <a:avLst/>
          </a:prstGeom>
        </p:spPr>
      </p:pic>
      <p:sp>
        <p:nvSpPr>
          <p:cNvPr id="29" name="Text 17"/>
          <p:cNvSpPr/>
          <p:nvPr/>
        </p:nvSpPr>
        <p:spPr>
          <a:xfrm>
            <a:off x="3721608" y="3694176"/>
            <a:ext cx="2331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Cielenie na správne publikum</a:t>
            </a:r>
            <a:endParaRPr lang="en-US" sz="1100" dirty="0"/>
          </a:p>
        </p:txBody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720" y="4133088"/>
            <a:ext cx="182880" cy="182880"/>
          </a:xfrm>
          <a:prstGeom prst="rect">
            <a:avLst/>
          </a:prstGeom>
        </p:spPr>
      </p:pic>
      <p:sp>
        <p:nvSpPr>
          <p:cNvPr id="31" name="Text 18"/>
          <p:cNvSpPr/>
          <p:nvPr/>
        </p:nvSpPr>
        <p:spPr>
          <a:xfrm>
            <a:off x="3721608" y="4096512"/>
            <a:ext cx="2331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konverzií a CPL</a:t>
            </a:r>
            <a:endParaRPr lang="en-US" sz="1100" dirty="0"/>
          </a:p>
        </p:txBody>
      </p:sp>
      <p:sp>
        <p:nvSpPr>
          <p:cNvPr id="32" name="Shape 19"/>
          <p:cNvSpPr/>
          <p:nvPr/>
        </p:nvSpPr>
        <p:spPr>
          <a:xfrm>
            <a:off x="6217920" y="1572768"/>
            <a:ext cx="2743200" cy="3337560"/>
          </a:xfrm>
          <a:prstGeom prst="roundRect">
            <a:avLst>
              <a:gd name="adj" fmla="val 4000"/>
            </a:avLst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k-SK"/>
          </a:p>
        </p:txBody>
      </p:sp>
      <p:sp>
        <p:nvSpPr>
          <p:cNvPr id="33" name="Shape 20"/>
          <p:cNvSpPr/>
          <p:nvPr/>
        </p:nvSpPr>
        <p:spPr>
          <a:xfrm>
            <a:off x="6355080" y="1691640"/>
            <a:ext cx="530352" cy="530352"/>
          </a:xfrm>
          <a:prstGeom prst="ellipse">
            <a:avLst/>
          </a:prstGeom>
          <a:solidFill>
            <a:srgbClr val="05966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pic>
        <p:nvPicPr>
          <p:cNvPr id="34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8232" y="1764792"/>
            <a:ext cx="384048" cy="384048"/>
          </a:xfrm>
          <a:prstGeom prst="rect">
            <a:avLst/>
          </a:prstGeom>
        </p:spPr>
      </p:pic>
      <p:sp>
        <p:nvSpPr>
          <p:cNvPr id="35" name="Text 21"/>
          <p:cNvSpPr/>
          <p:nvPr/>
        </p:nvSpPr>
        <p:spPr>
          <a:xfrm>
            <a:off x="6327648" y="2295144"/>
            <a:ext cx="2514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BONUS ZDARMA</a:t>
            </a:r>
            <a:endParaRPr lang="en-US" sz="900" dirty="0"/>
          </a:p>
        </p:txBody>
      </p:sp>
      <p:sp>
        <p:nvSpPr>
          <p:cNvPr id="36" name="Text 22"/>
          <p:cNvSpPr/>
          <p:nvPr/>
        </p:nvSpPr>
        <p:spPr>
          <a:xfrm>
            <a:off x="6327648" y="2496312"/>
            <a:ext cx="2514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Webová stránka</a:t>
            </a:r>
            <a:endParaRPr lang="en-US" sz="1400" dirty="0"/>
          </a:p>
        </p:txBody>
      </p:sp>
      <p:pic>
        <p:nvPicPr>
          <p:cNvPr id="37" name="Image 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080" y="2926080"/>
            <a:ext cx="182880" cy="182880"/>
          </a:xfrm>
          <a:prstGeom prst="rect">
            <a:avLst/>
          </a:prstGeom>
        </p:spPr>
      </p:pic>
      <p:sp>
        <p:nvSpPr>
          <p:cNvPr id="38" name="Text 23"/>
          <p:cNvSpPr/>
          <p:nvPr/>
        </p:nvSpPr>
        <p:spPr>
          <a:xfrm>
            <a:off x="6601968" y="2889504"/>
            <a:ext cx="2331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Profesionálny dizajn na mieru</a:t>
            </a:r>
            <a:endParaRPr lang="en-US" sz="1100" dirty="0"/>
          </a:p>
        </p:txBody>
      </p:sp>
      <p:pic>
        <p:nvPicPr>
          <p:cNvPr id="39" name="Image 1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080" y="3328416"/>
            <a:ext cx="182880" cy="182880"/>
          </a:xfrm>
          <a:prstGeom prst="rect">
            <a:avLst/>
          </a:prstGeom>
        </p:spPr>
      </p:pic>
      <p:sp>
        <p:nvSpPr>
          <p:cNvPr id="40" name="Text 24"/>
          <p:cNvSpPr/>
          <p:nvPr/>
        </p:nvSpPr>
        <p:spPr>
          <a:xfrm>
            <a:off x="6601968" y="3291840"/>
            <a:ext cx="2331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Responzívna – mobil aj desktop</a:t>
            </a:r>
            <a:endParaRPr lang="en-US" sz="1100" dirty="0"/>
          </a:p>
        </p:txBody>
      </p:sp>
      <p:pic>
        <p:nvPicPr>
          <p:cNvPr id="41" name="Image 1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080" y="3730752"/>
            <a:ext cx="182880" cy="182880"/>
          </a:xfrm>
          <a:prstGeom prst="rect">
            <a:avLst/>
          </a:prstGeom>
        </p:spPr>
      </p:pic>
      <p:sp>
        <p:nvSpPr>
          <p:cNvPr id="42" name="Text 25"/>
          <p:cNvSpPr/>
          <p:nvPr/>
        </p:nvSpPr>
        <p:spPr>
          <a:xfrm>
            <a:off x="6601968" y="3694176"/>
            <a:ext cx="2331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Prepojenie s kampaňami</a:t>
            </a:r>
            <a:endParaRPr lang="en-US" sz="1100" dirty="0"/>
          </a:p>
        </p:txBody>
      </p:sp>
      <p:pic>
        <p:nvPicPr>
          <p:cNvPr id="43" name="Image 1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080" y="4133088"/>
            <a:ext cx="182880" cy="182880"/>
          </a:xfrm>
          <a:prstGeom prst="rect">
            <a:avLst/>
          </a:prstGeom>
        </p:spPr>
      </p:pic>
      <p:sp>
        <p:nvSpPr>
          <p:cNvPr id="44" name="Text 26"/>
          <p:cNvSpPr/>
          <p:nvPr/>
        </p:nvSpPr>
        <p:spPr>
          <a:xfrm>
            <a:off x="6601968" y="4096512"/>
            <a:ext cx="2331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Hodnota od 1200 €  →  0 €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9FA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EC1B3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45720"/>
            <a:ext cx="18288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694944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Cenník letnej akcie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57200" y="117043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Všetky balíky zahŕňajú webovú stránku zdarma (hodnota od 800 €)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84048" y="1572768"/>
            <a:ext cx="1965960" cy="33375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k-SK"/>
          </a:p>
        </p:txBody>
      </p:sp>
      <p:sp>
        <p:nvSpPr>
          <p:cNvPr id="7" name="Text 4"/>
          <p:cNvSpPr/>
          <p:nvPr/>
        </p:nvSpPr>
        <p:spPr>
          <a:xfrm>
            <a:off x="493776" y="1700784"/>
            <a:ext cx="1737360" cy="80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Ads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Web zdarma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93776" y="2578608"/>
            <a:ext cx="1737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C1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390 €</a:t>
            </a:r>
            <a:endParaRPr lang="en-US" sz="3600" dirty="0"/>
          </a:p>
        </p:txBody>
      </p:sp>
      <p:sp>
        <p:nvSpPr>
          <p:cNvPr id="9" name="Text 6"/>
          <p:cNvSpPr/>
          <p:nvPr/>
        </p:nvSpPr>
        <p:spPr>
          <a:xfrm>
            <a:off x="493776" y="3163824"/>
            <a:ext cx="1737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mesiac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93776" y="3493008"/>
            <a:ext cx="1737360" cy="256032"/>
          </a:xfrm>
          <a:prstGeom prst="roundRect">
            <a:avLst>
              <a:gd name="adj" fmla="val 21429"/>
            </a:avLst>
          </a:prstGeom>
          <a:solidFill>
            <a:srgbClr val="FEE2E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sp>
        <p:nvSpPr>
          <p:cNvPr id="11" name="Text 8"/>
          <p:cNvSpPr/>
          <p:nvPr/>
        </p:nvSpPr>
        <p:spPr>
          <a:xfrm>
            <a:off x="493776" y="349300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C1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Web zdarma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2487168" y="1572768"/>
            <a:ext cx="1965960" cy="33375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k-SK"/>
          </a:p>
        </p:txBody>
      </p:sp>
      <p:sp>
        <p:nvSpPr>
          <p:cNvPr id="13" name="Text 10"/>
          <p:cNvSpPr/>
          <p:nvPr/>
        </p:nvSpPr>
        <p:spPr>
          <a:xfrm>
            <a:off x="2596896" y="1700784"/>
            <a:ext cx="1737360" cy="80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Sociálne siete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Web zdarma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2596896" y="2578608"/>
            <a:ext cx="1737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C1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390 €</a:t>
            </a:r>
            <a:endParaRPr lang="en-US" sz="3600" dirty="0"/>
          </a:p>
        </p:txBody>
      </p:sp>
      <p:sp>
        <p:nvSpPr>
          <p:cNvPr id="15" name="Text 12"/>
          <p:cNvSpPr/>
          <p:nvPr/>
        </p:nvSpPr>
        <p:spPr>
          <a:xfrm>
            <a:off x="2596896" y="3163824"/>
            <a:ext cx="1737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mesiac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2596896" y="3493008"/>
            <a:ext cx="1737360" cy="256032"/>
          </a:xfrm>
          <a:prstGeom prst="roundRect">
            <a:avLst>
              <a:gd name="adj" fmla="val 21429"/>
            </a:avLst>
          </a:prstGeom>
          <a:solidFill>
            <a:srgbClr val="FEE2E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sp>
        <p:nvSpPr>
          <p:cNvPr id="17" name="Text 14"/>
          <p:cNvSpPr/>
          <p:nvPr/>
        </p:nvSpPr>
        <p:spPr>
          <a:xfrm>
            <a:off x="2596896" y="349300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C1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Web zdarma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4590288" y="1572768"/>
            <a:ext cx="1965960" cy="33375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k-SK"/>
          </a:p>
        </p:txBody>
      </p:sp>
      <p:sp>
        <p:nvSpPr>
          <p:cNvPr id="19" name="Text 16"/>
          <p:cNvSpPr/>
          <p:nvPr/>
        </p:nvSpPr>
        <p:spPr>
          <a:xfrm>
            <a:off x="4700016" y="1700784"/>
            <a:ext cx="1737360" cy="80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Ads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Sociálne siete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4700016" y="2578608"/>
            <a:ext cx="1737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C1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390 €</a:t>
            </a:r>
            <a:endParaRPr lang="en-US" sz="3600" dirty="0"/>
          </a:p>
        </p:txBody>
      </p:sp>
      <p:sp>
        <p:nvSpPr>
          <p:cNvPr id="21" name="Text 18"/>
          <p:cNvSpPr/>
          <p:nvPr/>
        </p:nvSpPr>
        <p:spPr>
          <a:xfrm>
            <a:off x="4700016" y="3163824"/>
            <a:ext cx="1737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mesiac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6693408" y="1572768"/>
            <a:ext cx="1965960" cy="3337560"/>
          </a:xfrm>
          <a:prstGeom prst="roundRect">
            <a:avLst>
              <a:gd name="adj" fmla="val 5581"/>
            </a:avLst>
          </a:prstGeom>
          <a:solidFill>
            <a:srgbClr val="0F1117"/>
          </a:solidFill>
          <a:ln w="25400">
            <a:solidFill>
              <a:srgbClr val="EC1B35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k-SK"/>
          </a:p>
        </p:txBody>
      </p:sp>
      <p:sp>
        <p:nvSpPr>
          <p:cNvPr id="23" name="Shape 20"/>
          <p:cNvSpPr/>
          <p:nvPr/>
        </p:nvSpPr>
        <p:spPr>
          <a:xfrm>
            <a:off x="6949440" y="1463040"/>
            <a:ext cx="1444752" cy="256032"/>
          </a:xfrm>
          <a:prstGeom prst="roundRect">
            <a:avLst>
              <a:gd name="adj" fmla="val 28571"/>
            </a:avLst>
          </a:prstGeom>
          <a:solidFill>
            <a:srgbClr val="EC1B3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sp>
        <p:nvSpPr>
          <p:cNvPr id="24" name="Text 21"/>
          <p:cNvSpPr/>
          <p:nvPr/>
        </p:nvSpPr>
        <p:spPr>
          <a:xfrm>
            <a:off x="6949440" y="1463040"/>
            <a:ext cx="1444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NAJOBĽÚBENEJŠÍ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6803136" y="1700784"/>
            <a:ext cx="1737360" cy="80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Ads + Soc. siete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Web zdarma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6803136" y="2578608"/>
            <a:ext cx="1737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C1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550 €</a:t>
            </a:r>
            <a:endParaRPr lang="en-US" sz="3600" dirty="0"/>
          </a:p>
        </p:txBody>
      </p:sp>
      <p:sp>
        <p:nvSpPr>
          <p:cNvPr id="27" name="Text 24"/>
          <p:cNvSpPr/>
          <p:nvPr/>
        </p:nvSpPr>
        <p:spPr>
          <a:xfrm>
            <a:off x="6803136" y="3163824"/>
            <a:ext cx="1737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mesiac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6803136" y="3493008"/>
            <a:ext cx="1737360" cy="256032"/>
          </a:xfrm>
          <a:prstGeom prst="roundRect">
            <a:avLst>
              <a:gd name="adj" fmla="val 21429"/>
            </a:avLst>
          </a:prstGeom>
          <a:solidFill>
            <a:srgbClr val="1F2937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sp>
        <p:nvSpPr>
          <p:cNvPr id="29" name="Text 26"/>
          <p:cNvSpPr/>
          <p:nvPr/>
        </p:nvSpPr>
        <p:spPr>
          <a:xfrm>
            <a:off x="6803136" y="349300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C1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Web zdarma</a:t>
            </a:r>
            <a:endParaRPr lang="en-US" sz="1000" dirty="0"/>
          </a:p>
        </p:txBody>
      </p:sp>
      <p:sp>
        <p:nvSpPr>
          <p:cNvPr id="30" name="Text 27"/>
          <p:cNvSpPr/>
          <p:nvPr/>
        </p:nvSpPr>
        <p:spPr>
          <a:xfrm>
            <a:off x="457200" y="4773168"/>
            <a:ext cx="8229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Ceny sú bez DPH. Podmienka: zmluva na 12 mesiacov.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EC1B3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45720"/>
            <a:ext cx="18288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694944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Podmienky letnej akcie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261872"/>
            <a:ext cx="8229600" cy="676656"/>
          </a:xfrm>
          <a:prstGeom prst="roundRect">
            <a:avLst>
              <a:gd name="adj" fmla="val 13514"/>
            </a:avLst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k-SK"/>
          </a:p>
        </p:txBody>
      </p:sp>
      <p:sp>
        <p:nvSpPr>
          <p:cNvPr id="6" name="Shape 3"/>
          <p:cNvSpPr/>
          <p:nvPr/>
        </p:nvSpPr>
        <p:spPr>
          <a:xfrm>
            <a:off x="457200" y="1261872"/>
            <a:ext cx="182880" cy="676656"/>
          </a:xfrm>
          <a:prstGeom prst="rect">
            <a:avLst/>
          </a:prstGeom>
          <a:solidFill>
            <a:srgbClr val="EC1B3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1426464"/>
            <a:ext cx="329184" cy="32918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34440" y="1335024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Dokedy platí akcia?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3749040" y="1335024"/>
            <a:ext cx="4754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Akcia platí do konca </a:t>
            </a:r>
            <a:r>
              <a:rPr lang="en-US" sz="1100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leta</a:t>
            </a: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</a:t>
            </a:r>
            <a:r>
              <a:rPr lang="sk-SK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31. </a:t>
            </a:r>
            <a:r>
              <a:rPr lang="en-US" sz="1100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augusta</a:t>
            </a: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2026. Po tomto dátume sa podmienky môžu zmeniť.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457200" y="2029968"/>
            <a:ext cx="8229600" cy="676656"/>
          </a:xfrm>
          <a:prstGeom prst="roundRect">
            <a:avLst>
              <a:gd name="adj" fmla="val 13514"/>
            </a:avLst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k-SK"/>
          </a:p>
        </p:txBody>
      </p:sp>
      <p:sp>
        <p:nvSpPr>
          <p:cNvPr id="11" name="Shape 7"/>
          <p:cNvSpPr/>
          <p:nvPr/>
        </p:nvSpPr>
        <p:spPr>
          <a:xfrm>
            <a:off x="457200" y="2029968"/>
            <a:ext cx="182880" cy="676656"/>
          </a:xfrm>
          <a:prstGeom prst="rect">
            <a:avLst/>
          </a:prstGeom>
          <a:solidFill>
            <a:srgbClr val="EC1B3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2194560"/>
            <a:ext cx="329184" cy="32918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234440" y="2103120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Zmluva na 12 mesiacov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3749040" y="2103120"/>
            <a:ext cx="4754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Bonusová webová stránka zdarma je viazaná na podpis zmluvy na minimálne 12 mesiacov správy social media a/alebo Google Ads kampaní.</a:t>
            </a:r>
            <a:endParaRPr lang="en-US" sz="1100" dirty="0"/>
          </a:p>
        </p:txBody>
      </p:sp>
      <p:sp>
        <p:nvSpPr>
          <p:cNvPr id="15" name="Shape 10"/>
          <p:cNvSpPr/>
          <p:nvPr/>
        </p:nvSpPr>
        <p:spPr>
          <a:xfrm>
            <a:off x="457200" y="2798064"/>
            <a:ext cx="8229600" cy="676656"/>
          </a:xfrm>
          <a:prstGeom prst="roundRect">
            <a:avLst>
              <a:gd name="adj" fmla="val 13514"/>
            </a:avLst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k-SK"/>
          </a:p>
        </p:txBody>
      </p:sp>
      <p:sp>
        <p:nvSpPr>
          <p:cNvPr id="16" name="Shape 11"/>
          <p:cNvSpPr/>
          <p:nvPr/>
        </p:nvSpPr>
        <p:spPr>
          <a:xfrm>
            <a:off x="457200" y="2798064"/>
            <a:ext cx="182880" cy="676656"/>
          </a:xfrm>
          <a:prstGeom prst="rect">
            <a:avLst/>
          </a:prstGeom>
          <a:solidFill>
            <a:srgbClr val="EC1B3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" y="2962656"/>
            <a:ext cx="329184" cy="32918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234440" y="2871216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Webová stránka zdarma</a:t>
            </a:r>
            <a:endParaRPr lang="en-US" sz="1300" dirty="0"/>
          </a:p>
        </p:txBody>
      </p:sp>
      <p:sp>
        <p:nvSpPr>
          <p:cNvPr id="19" name="Text 13"/>
          <p:cNvSpPr/>
          <p:nvPr/>
        </p:nvSpPr>
        <p:spPr>
          <a:xfrm>
            <a:off x="3749040" y="2871216"/>
            <a:ext cx="4754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sa realizuje po podpise zmluvy a zahrnutí prvej platby. Rozsah webu je dohodnutý individuálne podľa potrieb klienta.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457200" y="3566160"/>
            <a:ext cx="8229600" cy="676656"/>
          </a:xfrm>
          <a:prstGeom prst="roundRect">
            <a:avLst>
              <a:gd name="adj" fmla="val 13514"/>
            </a:avLst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k-SK"/>
          </a:p>
        </p:txBody>
      </p:sp>
      <p:sp>
        <p:nvSpPr>
          <p:cNvPr id="21" name="Shape 15"/>
          <p:cNvSpPr/>
          <p:nvPr/>
        </p:nvSpPr>
        <p:spPr>
          <a:xfrm>
            <a:off x="457200" y="3566160"/>
            <a:ext cx="182880" cy="676656"/>
          </a:xfrm>
          <a:prstGeom prst="rect">
            <a:avLst/>
          </a:prstGeom>
          <a:solidFill>
            <a:srgbClr val="EC1B3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240" y="3730752"/>
            <a:ext cx="329184" cy="32918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234440" y="3639312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Obmedzený počet miest</a:t>
            </a:r>
            <a:endParaRPr lang="en-US" sz="1300" dirty="0"/>
          </a:p>
        </p:txBody>
      </p:sp>
      <p:sp>
        <p:nvSpPr>
          <p:cNvPr id="24" name="Text 17"/>
          <p:cNvSpPr/>
          <p:nvPr/>
        </p:nvSpPr>
        <p:spPr>
          <a:xfrm>
            <a:off x="3749040" y="3639312"/>
            <a:ext cx="4754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Každý mesiac prijímame maximálne 5 nových klientov, aby sme každému mohli venovať dostatočnú pozornosť.</a:t>
            </a:r>
            <a:endParaRPr lang="en-US" sz="1100" dirty="0"/>
          </a:p>
        </p:txBody>
      </p:sp>
      <p:sp>
        <p:nvSpPr>
          <p:cNvPr id="25" name="Shape 18"/>
          <p:cNvSpPr/>
          <p:nvPr/>
        </p:nvSpPr>
        <p:spPr>
          <a:xfrm>
            <a:off x="457200" y="4334256"/>
            <a:ext cx="8229600" cy="676656"/>
          </a:xfrm>
          <a:prstGeom prst="roundRect">
            <a:avLst>
              <a:gd name="adj" fmla="val 13514"/>
            </a:avLst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k-SK"/>
          </a:p>
        </p:txBody>
      </p:sp>
      <p:sp>
        <p:nvSpPr>
          <p:cNvPr id="26" name="Shape 19"/>
          <p:cNvSpPr/>
          <p:nvPr/>
        </p:nvSpPr>
        <p:spPr>
          <a:xfrm>
            <a:off x="457200" y="4334256"/>
            <a:ext cx="182880" cy="676656"/>
          </a:xfrm>
          <a:prstGeom prst="rect">
            <a:avLst/>
          </a:prstGeom>
          <a:solidFill>
            <a:srgbClr val="EC1B3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240" y="4498848"/>
            <a:ext cx="329184" cy="329184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1234440" y="4407408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Čo zahŕňa správa kampaní?</a:t>
            </a:r>
            <a:endParaRPr lang="en-US" sz="1300" dirty="0"/>
          </a:p>
        </p:txBody>
      </p:sp>
      <p:sp>
        <p:nvSpPr>
          <p:cNvPr id="29" name="Text 21"/>
          <p:cNvSpPr/>
          <p:nvPr/>
        </p:nvSpPr>
        <p:spPr>
          <a:xfrm>
            <a:off x="3749040" y="4407408"/>
            <a:ext cx="4754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Nastavenie, priebežná optimalizácia, reporting konverzií. Reklamný budget klienta nie je súčasťou mesačnej ceny.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9210"/>
            <a:ext cx="3840480" cy="5143500"/>
          </a:xfrm>
          <a:prstGeom prst="rect">
            <a:avLst/>
          </a:prstGeom>
          <a:solidFill>
            <a:srgbClr val="EC1B3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1536"/>
            <a:ext cx="3291840" cy="10241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74320" y="1275664"/>
            <a:ext cx="3246120" cy="25465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spcAft>
                <a:spcPts val="800"/>
              </a:spcAft>
              <a:buNone/>
            </a:pPr>
            <a:r>
              <a:rPr lang="sk-SK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Viac ako 11 rokov p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omáhame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firmám rásť cez výkonnostný digitálny marketing — kampane, sociálne siete, weby a SEO.</a:t>
            </a:r>
            <a:endParaRPr lang="en-US" sz="1300" dirty="0"/>
          </a:p>
          <a:p>
            <a:pPr marL="0" indent="0">
              <a:lnSpc>
                <a:spcPct val="130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Každý klient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sk-SK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vyhradeného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špecialistu a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jasné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sk-SK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mesačné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reporty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sk-SK" sz="13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30000"/>
              </a:lnSpc>
              <a:spcAft>
                <a:spcPts val="800"/>
              </a:spcAft>
              <a:buNone/>
            </a:pPr>
            <a:r>
              <a:rPr lang="sk-SK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Poskytujeme unikátnu službu – Marketing </a:t>
            </a:r>
            <a:r>
              <a:rPr lang="sk-SK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</a:t>
            </a:r>
            <a:r>
              <a:rPr lang="sk-SK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</a:t>
            </a:r>
            <a:r>
              <a:rPr lang="sk-SK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</a:t>
            </a:r>
            <a:r>
              <a:rPr lang="sk-SK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jeden dodávateľ na všetky služby</a:t>
            </a:r>
          </a:p>
          <a:p>
            <a:pPr marL="0" indent="0">
              <a:lnSpc>
                <a:spcPct val="130000"/>
              </a:lnSpc>
              <a:spcAft>
                <a:spcPts val="800"/>
              </a:spcAft>
              <a:buNone/>
            </a:pPr>
            <a:r>
              <a:rPr lang="sk-SK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Máme vlastných zamestnancov – rýchla reakcia na potreby klientov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274320" y="4206240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sk-SK" sz="1200" b="1" dirty="0">
                <a:solidFill>
                  <a:srgbClr val="FFFF00"/>
                </a:solidFill>
                <a:latin typeface="Calibri" pitchFamily="34" charset="0"/>
                <a:cs typeface="Calibri" pitchFamily="34" charset="-120"/>
              </a:rPr>
              <a:t>dusan.chrenko@upvision.sk</a:t>
            </a:r>
            <a:endParaRPr lang="en-US" sz="12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sz="1200" b="1" dirty="0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www.upvision.sk</a:t>
            </a:r>
            <a:endParaRPr lang="en-US" sz="1200" b="1" dirty="0">
              <a:solidFill>
                <a:srgbClr val="FFFF0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200" b="1" dirty="0">
                <a:solidFill>
                  <a:srgbClr val="FFFF00"/>
                </a:solidFill>
                <a:latin typeface="Calibri" pitchFamily="34" charset="0"/>
                <a:cs typeface="Calibri" pitchFamily="34" charset="-120"/>
              </a:rPr>
              <a:t>+421 9</a:t>
            </a:r>
            <a:r>
              <a:rPr lang="sk-SK" sz="1200" b="1" dirty="0">
                <a:solidFill>
                  <a:srgbClr val="FFFF00"/>
                </a:solidFill>
                <a:latin typeface="Calibri" pitchFamily="34" charset="0"/>
                <a:cs typeface="Calibri" pitchFamily="34" charset="-120"/>
              </a:rPr>
              <a:t>05</a:t>
            </a:r>
            <a:r>
              <a:rPr lang="en-US" sz="1200" b="1" dirty="0">
                <a:solidFill>
                  <a:srgbClr val="FFFF0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sk-SK" sz="1200" b="1" dirty="0">
                <a:solidFill>
                  <a:srgbClr val="FFFF00"/>
                </a:solidFill>
                <a:latin typeface="Calibri" pitchFamily="34" charset="0"/>
                <a:cs typeface="Calibri" pitchFamily="34" charset="-120"/>
              </a:rPr>
              <a:t>482</a:t>
            </a:r>
            <a:r>
              <a:rPr lang="en-US" sz="1200" b="1" dirty="0">
                <a:solidFill>
                  <a:srgbClr val="FFFF0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sk-SK" sz="1200" b="1" dirty="0">
                <a:solidFill>
                  <a:srgbClr val="FFFF00"/>
                </a:solidFill>
                <a:latin typeface="Calibri" pitchFamily="34" charset="0"/>
                <a:cs typeface="Calibri" pitchFamily="34" charset="-120"/>
              </a:rPr>
              <a:t>304</a:t>
            </a:r>
            <a:r>
              <a:rPr lang="en-US" sz="1200" b="1" dirty="0">
                <a:solidFill>
                  <a:srgbClr val="FFFF00"/>
                </a:solidFill>
                <a:latin typeface="Calibri" pitchFamily="34" charset="0"/>
                <a:cs typeface="Calibri" pitchFamily="34" charset="-120"/>
              </a:rPr>
              <a:t> </a:t>
            </a:r>
            <a:endParaRPr lang="en-US" sz="1200" b="1" dirty="0">
              <a:solidFill>
                <a:srgbClr val="FFFF00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4112260" y="292608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nás v číslach</a:t>
            </a:r>
            <a:endParaRPr lang="en-US" sz="2200" dirty="0"/>
          </a:p>
        </p:txBody>
      </p:sp>
      <p:sp>
        <p:nvSpPr>
          <p:cNvPr id="7" name="Shape 4"/>
          <p:cNvSpPr/>
          <p:nvPr/>
        </p:nvSpPr>
        <p:spPr>
          <a:xfrm>
            <a:off x="4114800" y="914400"/>
            <a:ext cx="2240280" cy="1143000"/>
          </a:xfrm>
          <a:prstGeom prst="roundRect">
            <a:avLst>
              <a:gd name="adj" fmla="val 8000"/>
            </a:avLst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k-SK"/>
          </a:p>
        </p:txBody>
      </p:sp>
      <p:sp>
        <p:nvSpPr>
          <p:cNvPr id="8" name="Text 5"/>
          <p:cNvSpPr/>
          <p:nvPr/>
        </p:nvSpPr>
        <p:spPr>
          <a:xfrm>
            <a:off x="4114800" y="1060704"/>
            <a:ext cx="2240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C1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4.8★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4114800" y="1627632"/>
            <a:ext cx="2240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Hodnotenie Clutch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537960" y="914400"/>
            <a:ext cx="2240280" cy="1143000"/>
          </a:xfrm>
          <a:prstGeom prst="roundRect">
            <a:avLst>
              <a:gd name="adj" fmla="val 8000"/>
            </a:avLst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k-SK"/>
          </a:p>
        </p:txBody>
      </p:sp>
      <p:sp>
        <p:nvSpPr>
          <p:cNvPr id="11" name="Text 8"/>
          <p:cNvSpPr/>
          <p:nvPr/>
        </p:nvSpPr>
        <p:spPr>
          <a:xfrm>
            <a:off x="6537960" y="1060704"/>
            <a:ext cx="2240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C1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+42%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6537960" y="1627632"/>
            <a:ext cx="2240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Rast klientov r/r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4114800" y="2240280"/>
            <a:ext cx="2240280" cy="1143000"/>
          </a:xfrm>
          <a:prstGeom prst="roundRect">
            <a:avLst>
              <a:gd name="adj" fmla="val 8000"/>
            </a:avLst>
          </a:prstGeom>
          <a:solidFill>
            <a:srgbClr val="0F1117"/>
          </a:solidFill>
          <a:ln w="19050">
            <a:solidFill>
              <a:srgbClr val="EC1B35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k-SK"/>
          </a:p>
        </p:txBody>
      </p:sp>
      <p:sp>
        <p:nvSpPr>
          <p:cNvPr id="14" name="Text 11"/>
          <p:cNvSpPr/>
          <p:nvPr/>
        </p:nvSpPr>
        <p:spPr>
          <a:xfrm>
            <a:off x="4114800" y="2386584"/>
            <a:ext cx="2240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C1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</a:t>
            </a:r>
            <a:endParaRPr lang="en-US" sz="2800" dirty="0"/>
          </a:p>
        </p:txBody>
      </p:sp>
      <p:sp>
        <p:nvSpPr>
          <p:cNvPr id="15" name="Text 12"/>
          <p:cNvSpPr/>
          <p:nvPr/>
        </p:nvSpPr>
        <p:spPr>
          <a:xfrm>
            <a:off x="4114800" y="2953512"/>
            <a:ext cx="2240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Certif. Partner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6537960" y="2240280"/>
            <a:ext cx="2240280" cy="1143000"/>
          </a:xfrm>
          <a:prstGeom prst="roundRect">
            <a:avLst>
              <a:gd name="adj" fmla="val 8000"/>
            </a:avLst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k-SK"/>
          </a:p>
        </p:txBody>
      </p:sp>
      <p:sp>
        <p:nvSpPr>
          <p:cNvPr id="17" name="Text 14"/>
          <p:cNvSpPr/>
          <p:nvPr/>
        </p:nvSpPr>
        <p:spPr>
          <a:xfrm>
            <a:off x="6537960" y="2386584"/>
            <a:ext cx="2240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sk-SK" sz="2800" b="1" dirty="0">
                <a:solidFill>
                  <a:srgbClr val="EC1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r>
              <a:rPr lang="en-US" sz="2800" b="1" dirty="0">
                <a:solidFill>
                  <a:srgbClr val="EC1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2800" dirty="0"/>
          </a:p>
        </p:txBody>
      </p:sp>
      <p:sp>
        <p:nvSpPr>
          <p:cNvPr id="18" name="Text 15"/>
          <p:cNvSpPr/>
          <p:nvPr/>
        </p:nvSpPr>
        <p:spPr>
          <a:xfrm>
            <a:off x="6537960" y="2953512"/>
            <a:ext cx="2240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Rokov skúseností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4114800" y="3493008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Čo robíme: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4114800" y="3858768"/>
            <a:ext cx="137160" cy="137160"/>
          </a:xfrm>
          <a:prstGeom prst="ellipse">
            <a:avLst/>
          </a:prstGeom>
          <a:solidFill>
            <a:srgbClr val="EC1B3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sp>
        <p:nvSpPr>
          <p:cNvPr id="21" name="Text 18"/>
          <p:cNvSpPr/>
          <p:nvPr/>
        </p:nvSpPr>
        <p:spPr>
          <a:xfrm>
            <a:off x="4334256" y="3822192"/>
            <a:ext cx="4480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PPC reklamy (Google Ads, Meta Ads)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4114800" y="4133088"/>
            <a:ext cx="137160" cy="137160"/>
          </a:xfrm>
          <a:prstGeom prst="ellipse">
            <a:avLst/>
          </a:prstGeom>
          <a:solidFill>
            <a:srgbClr val="EC1B3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sp>
        <p:nvSpPr>
          <p:cNvPr id="23" name="Text 20"/>
          <p:cNvSpPr/>
          <p:nvPr/>
        </p:nvSpPr>
        <p:spPr>
          <a:xfrm>
            <a:off x="4334256" y="4096512"/>
            <a:ext cx="4480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Správa sociálnych sietí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4114800" y="4407408"/>
            <a:ext cx="137160" cy="137160"/>
          </a:xfrm>
          <a:prstGeom prst="ellipse">
            <a:avLst/>
          </a:prstGeom>
          <a:solidFill>
            <a:srgbClr val="EC1B3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sp>
        <p:nvSpPr>
          <p:cNvPr id="25" name="Text 22"/>
          <p:cNvSpPr/>
          <p:nvPr/>
        </p:nvSpPr>
        <p:spPr>
          <a:xfrm>
            <a:off x="4334256" y="4370832"/>
            <a:ext cx="4480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Tvorba webových stránok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4114800" y="4681728"/>
            <a:ext cx="137160" cy="137160"/>
          </a:xfrm>
          <a:prstGeom prst="ellipse">
            <a:avLst/>
          </a:prstGeom>
          <a:solidFill>
            <a:srgbClr val="EC1B3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k-SK"/>
          </a:p>
        </p:txBody>
      </p:sp>
      <p:sp>
        <p:nvSpPr>
          <p:cNvPr id="27" name="Text 24"/>
          <p:cNvSpPr/>
          <p:nvPr/>
        </p:nvSpPr>
        <p:spPr>
          <a:xfrm>
            <a:off x="4334256" y="4645152"/>
            <a:ext cx="4480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SEO optimalizácia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433</Words>
  <Application>Microsoft Office PowerPoint</Application>
  <PresentationFormat>Prezentácia na obrazovke (16:9)</PresentationFormat>
  <Paragraphs>88</Paragraphs>
  <Slides>5</Slides>
  <Notes>5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UPVISION – Letná akcia 2025</dc:title>
  <dc:subject>PptxGenJS Presentation</dc:subject>
  <dc:creator>PptxGenJS</dc:creator>
  <cp:lastModifiedBy>RWS_Reviewer</cp:lastModifiedBy>
  <cp:revision>7</cp:revision>
  <dcterms:created xsi:type="dcterms:W3CDTF">2026-06-29T09:07:54Z</dcterms:created>
  <dcterms:modified xsi:type="dcterms:W3CDTF">2026-06-30T08:51:54Z</dcterms:modified>
</cp:coreProperties>
</file>